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609-52CF-42D1-85AF-00D0C9C4246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99C6-35F5-4BEC-8316-AE4A85CB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О рисках распространения деструктивной информации в отношении детей и подростков в информационном </a:t>
            </a:r>
            <a:r>
              <a:rPr lang="ru-RU" dirty="0" smtClean="0"/>
              <a:t>пространстве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3886200"/>
            <a:ext cx="3143272" cy="22574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Главный внештатный педагог-психолог в системе образования Орловской области </a:t>
            </a:r>
          </a:p>
          <a:p>
            <a:r>
              <a:rPr lang="ru-RU" sz="1800" dirty="0" smtClean="0"/>
              <a:t>Третьякова О.Н.</a:t>
            </a:r>
          </a:p>
          <a:p>
            <a:r>
              <a:rPr lang="ru-RU" sz="1800" smtClean="0"/>
              <a:t>24.03.2021 г.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330245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Пропаганда криминальной идеологии (АУЕ)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- на вопрос: «Есть ли среди учащихся Вашего учебного заведения те, кто живет по воровским понятиям, придерживается идеологии АУЕ?»  около 30 % обучающихся указали, что такие учащихся есть в их учебном заведении;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- группы, создаваемые на основе культа АУЕ, могут быть использованы не только в преступных, но и политических целях, прежде всего при организации массовых беспорядков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Посягательства на половую неприкосновенность несовершеннолетних, вовлечение их в изготовление порнографических материалов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более половины опрошенных школьников получали в социальных сетях предложения дружить от незнакомых людей;</a:t>
            </a:r>
          </a:p>
          <a:p>
            <a:r>
              <a:rPr lang="ru-RU" dirty="0" smtClean="0"/>
              <a:t> более трети – встречались с людьми, с которыми познакомились в социальных сетях. </a:t>
            </a:r>
          </a:p>
          <a:p>
            <a:r>
              <a:rPr lang="ru-RU" dirty="0" smtClean="0"/>
              <a:t>При этом 11% опрошенных родителей отметили, что к их детям в возрасте 11–14 лет за последний год пытались «втереться в доверие» незнакомые взрослые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Вовлечение в наркобизнес и </a:t>
            </a:r>
            <a:r>
              <a:rPr lang="ru-RU" b="1" dirty="0" err="1" smtClean="0"/>
              <a:t>наркопотребление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47,8% опрошенных несовершеннолетних знают, что в Интернете можно найти информацию, как изготовить наркотики, </a:t>
            </a:r>
          </a:p>
          <a:p>
            <a:r>
              <a:rPr lang="ru-RU" dirty="0" smtClean="0"/>
              <a:t>29,9% – где приобрести наркотики </a:t>
            </a:r>
            <a:endParaRPr lang="ru-RU" dirty="0"/>
          </a:p>
        </p:txBody>
      </p:sp>
      <p:pic>
        <p:nvPicPr>
          <p:cNvPr id="5" name="Содержимое 4" descr="914e0977e4a7a928c23c6e2cd96060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071942"/>
            <a:ext cx="4038600" cy="227714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858148" y="5929330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Совершение мошеннических действий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7209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b="1" dirty="0" smtClean="0"/>
              <a:t>предложения зарабо</a:t>
            </a:r>
            <a:r>
              <a:rPr lang="ru-RU" sz="2000" dirty="0" smtClean="0"/>
              <a:t>тать торговлей на международном рынке </a:t>
            </a:r>
            <a:r>
              <a:rPr lang="ru-RU" sz="2000" dirty="0" err="1" smtClean="0"/>
              <a:t>Forex</a:t>
            </a:r>
            <a:r>
              <a:rPr lang="ru-RU" sz="2000" dirty="0" smtClean="0"/>
              <a:t>, на фондовых или валютных биржах (36,5% несовершеннолетних); </a:t>
            </a:r>
          </a:p>
          <a:p>
            <a:pPr marL="0" algn="just">
              <a:spcBef>
                <a:spcPts val="0"/>
              </a:spcBef>
            </a:pPr>
            <a:r>
              <a:rPr lang="ru-RU" sz="2000" b="1" dirty="0" smtClean="0"/>
              <a:t>рассылка сообщений </a:t>
            </a:r>
            <a:r>
              <a:rPr lang="ru-RU" sz="2000" dirty="0" smtClean="0"/>
              <a:t>со взломанных </a:t>
            </a:r>
            <a:r>
              <a:rPr lang="ru-RU" sz="2000" dirty="0" err="1" smtClean="0"/>
              <a:t>аккаунтов</a:t>
            </a:r>
            <a:r>
              <a:rPr lang="ru-RU" sz="2000" dirty="0" smtClean="0"/>
              <a:t> друзей с просьбой помочь в переводе денег между электронными кошельками (с электронного кошелька на банковскую карту, с банковской карты на электронный кошелек) (33,3%);</a:t>
            </a:r>
          </a:p>
          <a:p>
            <a:pPr marL="0" algn="just">
              <a:spcBef>
                <a:spcPts val="0"/>
              </a:spcBef>
            </a:pPr>
            <a:r>
              <a:rPr lang="ru-RU" sz="2000" b="1" dirty="0" smtClean="0"/>
              <a:t>предложения приобрести программное обеспечение </a:t>
            </a:r>
            <a:r>
              <a:rPr lang="ru-RU" sz="2000" dirty="0" smtClean="0"/>
              <a:t>или сим-карту для мобильного телефона, якобы позволяющие бесплатно использовать услуги связи (33,3%); </a:t>
            </a:r>
          </a:p>
          <a:p>
            <a:pPr marL="0" algn="just">
              <a:spcBef>
                <a:spcPts val="0"/>
              </a:spcBef>
            </a:pPr>
            <a:r>
              <a:rPr lang="ru-RU" sz="2000" b="1" dirty="0" smtClean="0"/>
              <a:t>присвоение предоплаты </a:t>
            </a:r>
            <a:r>
              <a:rPr lang="ru-RU" sz="2000" dirty="0" smtClean="0"/>
              <a:t>за товар, который несовершеннолетний пытался купить по объявлениям в социальных сетях или на специализированных сайтах (32,3%); </a:t>
            </a:r>
          </a:p>
          <a:p>
            <a:pPr marL="0" algn="just">
              <a:spcBef>
                <a:spcPts val="0"/>
              </a:spcBef>
            </a:pPr>
            <a:r>
              <a:rPr lang="ru-RU" sz="2000" b="1" dirty="0" err="1" smtClean="0"/>
              <a:t>фишинг</a:t>
            </a:r>
            <a:r>
              <a:rPr lang="ru-RU" sz="2000" dirty="0" smtClean="0"/>
              <a:t> – получением доступа к реквизитам платежных средств обманным путем в результате направления пользователя на поддельный сайт платежной системы, внешне неотличимый от настоящего (26,6%); </a:t>
            </a:r>
          </a:p>
          <a:p>
            <a:pPr marL="0" algn="just">
              <a:spcBef>
                <a:spcPts val="0"/>
              </a:spcBef>
            </a:pPr>
            <a:r>
              <a:rPr lang="ru-RU" sz="2000" b="1" dirty="0" smtClean="0"/>
              <a:t>предложения перевести деньги </a:t>
            </a:r>
            <a:r>
              <a:rPr lang="ru-RU" sz="2000" dirty="0" smtClean="0"/>
              <a:t>на «секретный» электронный кошелек, который якобы увеличивает сумму переведенных туда средств (25%)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Контроль со стороны взрослых за </a:t>
            </a:r>
            <a:r>
              <a:rPr lang="ru-RU" dirty="0" err="1" smtClean="0"/>
              <a:t>онлайн-жизнью</a:t>
            </a:r>
            <a:r>
              <a:rPr lang="ru-RU" dirty="0" smtClean="0"/>
              <a:t> детей. Выходить с ребенком на связь – чаты, сайты, друзья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Использование технических средств для решения задач </a:t>
            </a:r>
            <a:r>
              <a:rPr lang="ru-RU" dirty="0" err="1" smtClean="0"/>
              <a:t>онлайн-безопасности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Информирование родителей и педагогов о </a:t>
            </a:r>
            <a:r>
              <a:rPr lang="ru-RU" dirty="0" err="1" smtClean="0"/>
              <a:t>кибиругрозах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Обучение детей навыкам безопасного пользования интернетом.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Ребенок и устройства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Мобильное устройство родители дают ребенку с 3-х лет.</a:t>
            </a:r>
          </a:p>
          <a:p>
            <a:pPr algn="just"/>
            <a:r>
              <a:rPr lang="ru-RU" dirty="0" smtClean="0"/>
              <a:t>92% родителей детей 4-6 лет  используют </a:t>
            </a:r>
            <a:r>
              <a:rPr lang="ru-RU" dirty="0" err="1" smtClean="0"/>
              <a:t>гаджеты</a:t>
            </a:r>
            <a:r>
              <a:rPr lang="ru-RU" dirty="0" smtClean="0"/>
              <a:t> для обучения и развития ребенка.</a:t>
            </a:r>
          </a:p>
          <a:p>
            <a:pPr algn="just"/>
            <a:r>
              <a:rPr lang="ru-RU" dirty="0" smtClean="0"/>
              <a:t>54% детей в возрасте  4-6 лет имеют свой  смартфон или планшет, к 11-14 годам – 97%.</a:t>
            </a:r>
          </a:p>
          <a:p>
            <a:pPr algn="just"/>
            <a:r>
              <a:rPr lang="ru-RU" dirty="0" smtClean="0"/>
              <a:t>Около 85% детей не могут  обойтись без </a:t>
            </a:r>
            <a:r>
              <a:rPr lang="ru-RU" dirty="0" err="1" smtClean="0"/>
              <a:t>гаджетов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Активность детей в сети Интернет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3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Около трети детей в возрасте 15-18 лет проводят в интернете все свободное время.</a:t>
            </a:r>
          </a:p>
          <a:p>
            <a:pPr algn="just"/>
            <a:r>
              <a:rPr lang="ru-RU" dirty="0" smtClean="0"/>
              <a:t>Почти половина детей признается, что скрывает от родителей подробности своей </a:t>
            </a:r>
            <a:r>
              <a:rPr lang="ru-RU" dirty="0" err="1" smtClean="0"/>
              <a:t>интернет-жизни</a:t>
            </a:r>
            <a:r>
              <a:rPr lang="ru-RU" dirty="0" smtClean="0"/>
              <a:t> (время, которое проводят перед экраном, сайты, на которые они заходят, фильмы, не подходящие по возрасту).</a:t>
            </a:r>
          </a:p>
          <a:p>
            <a:pPr algn="just"/>
            <a:r>
              <a:rPr lang="ru-RU" dirty="0" smtClean="0"/>
              <a:t>Почти у трети родителей детей 11-13 лет возникают конфликты с детьми из-за </a:t>
            </a:r>
            <a:r>
              <a:rPr lang="ru-RU" dirty="0" err="1" smtClean="0"/>
              <a:t>онлайн-жизни</a:t>
            </a:r>
            <a:r>
              <a:rPr lang="ru-RU" dirty="0" smtClean="0"/>
              <a:t> ребенка.</a:t>
            </a:r>
          </a:p>
          <a:p>
            <a:pPr algn="just"/>
            <a:r>
              <a:rPr lang="ru-RU" dirty="0" smtClean="0"/>
              <a:t>С 2019 года подростки стали чаще использовать Интернет для  покупок, поиска информации, общения и учебы.</a:t>
            </a:r>
          </a:p>
          <a:p>
            <a:pPr algn="just"/>
            <a:r>
              <a:rPr lang="ru-RU" dirty="0" smtClean="0"/>
              <a:t>43% младших школьников имеют свои странички в социальных сетях, 95%  старшеклассников имеют </a:t>
            </a:r>
            <a:r>
              <a:rPr lang="ru-RU" dirty="0" err="1" smtClean="0"/>
              <a:t>аккаунты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</a:t>
            </a:r>
            <a:r>
              <a:rPr lang="ru-RU" dirty="0" err="1" smtClean="0"/>
              <a:t>аккаунтов</a:t>
            </a:r>
            <a:r>
              <a:rPr lang="ru-RU" dirty="0" smtClean="0"/>
              <a:t> с деструктивным </a:t>
            </a:r>
            <a:r>
              <a:rPr lang="ru-RU" dirty="0" err="1" smtClean="0"/>
              <a:t>контентом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41 206 184 </a:t>
            </a:r>
            <a:r>
              <a:rPr lang="ru-RU" dirty="0" err="1" smtClean="0"/>
              <a:t>аккаунта</a:t>
            </a:r>
            <a:r>
              <a:rPr lang="ru-RU" dirty="0" smtClean="0"/>
              <a:t>, проявляющего интерес к деструктивному </a:t>
            </a:r>
            <a:r>
              <a:rPr lang="ru-RU" dirty="0" err="1" smtClean="0"/>
              <a:t>контенту</a:t>
            </a:r>
            <a:r>
              <a:rPr lang="ru-RU" dirty="0" smtClean="0"/>
              <a:t> в сети Интернет,  из них:</a:t>
            </a:r>
          </a:p>
          <a:p>
            <a:pPr algn="just"/>
            <a:r>
              <a:rPr lang="ru-RU" dirty="0" smtClean="0"/>
              <a:t>2 012 078 активных деструктивных профилей. </a:t>
            </a:r>
          </a:p>
          <a:p>
            <a:pPr algn="just"/>
            <a:r>
              <a:rPr lang="ru-RU" dirty="0" smtClean="0"/>
              <a:t>Около 25% пользователей данной информации – дети и подростки.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user\Desktop\%D0%A2%D0%A0%D0%95%D0%A2%D0%AC%D0%AF%D0%9A%D0%9E%D0%92%D0%90\%D0%92%D0%BD%D0%B5%D1%88%D1%82%D0%B0%D1%82%D0%BD%D1%8B%D0%B9 %D0%BF%D1%81%D0%B8%D1%85%D0%BE%D0%BB%D0%BE%D0%B3\2021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142976" y="214290"/>
            <a:ext cx="7658096" cy="600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Киберугрозы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Вовлечение в экстремистскую и террористическую деятельность </a:t>
            </a:r>
            <a:endParaRPr lang="ru-RU" b="1" dirty="0" smtClean="0"/>
          </a:p>
          <a:p>
            <a:r>
              <a:rPr lang="ru-RU" b="1" dirty="0" smtClean="0">
                <a:hlinkClick r:id="rId3" action="ppaction://hlinksldjump"/>
              </a:rPr>
              <a:t>Кибербуллинг</a:t>
            </a:r>
            <a:endParaRPr lang="ru-RU" dirty="0" smtClean="0"/>
          </a:p>
          <a:p>
            <a:pPr lvl="0"/>
            <a:r>
              <a:rPr lang="ru-RU" b="1" dirty="0" smtClean="0">
                <a:hlinkClick r:id="rId4" action="ppaction://hlinksldjump"/>
              </a:rPr>
              <a:t>Насилие в школах. Пропаганда и поддержка </a:t>
            </a:r>
            <a:r>
              <a:rPr lang="ru-RU" b="1" dirty="0" err="1" smtClean="0">
                <a:hlinkClick r:id="rId4" action="ppaction://hlinksldjump"/>
              </a:rPr>
              <a:t>скулшутинга</a:t>
            </a:r>
            <a:endParaRPr lang="ru-RU" dirty="0" smtClean="0"/>
          </a:p>
          <a:p>
            <a:pPr lvl="0"/>
            <a:r>
              <a:rPr lang="ru-RU" b="1" dirty="0" smtClean="0">
                <a:hlinkClick r:id="rId5" action="ppaction://hlinksldjump"/>
              </a:rPr>
              <a:t>Склонение к суициду. Вовлечение в занятия, опасные для жизни и здоровья</a:t>
            </a:r>
            <a:endParaRPr lang="ru-RU" dirty="0" smtClean="0"/>
          </a:p>
          <a:p>
            <a:pPr lvl="0"/>
            <a:r>
              <a:rPr lang="ru-RU" b="1" dirty="0" smtClean="0">
                <a:hlinkClick r:id="rId6" action="ppaction://hlinksldjump"/>
              </a:rPr>
              <a:t>Пропаганда криминальной идеологии (АУЕ)</a:t>
            </a:r>
            <a:r>
              <a:rPr lang="ru-RU" dirty="0" smtClean="0">
                <a:hlinkClick r:id="rId6" action="ppaction://hlinksldjump"/>
              </a:rPr>
              <a:t> </a:t>
            </a:r>
            <a:endParaRPr lang="ru-RU" dirty="0" smtClean="0"/>
          </a:p>
          <a:p>
            <a:r>
              <a:rPr lang="ru-RU" b="1" dirty="0" smtClean="0">
                <a:hlinkClick r:id="rId7" action="ppaction://hlinksldjump"/>
              </a:rPr>
              <a:t>Посягательства на половую неприкосновенность несовершеннолетних, вовлечение их в изготовление порнографических материалов </a:t>
            </a:r>
            <a:endParaRPr lang="ru-RU" b="1" dirty="0" smtClean="0"/>
          </a:p>
          <a:p>
            <a:pPr lvl="0"/>
            <a:r>
              <a:rPr lang="ru-RU" b="1" dirty="0" smtClean="0">
                <a:hlinkClick r:id="rId8" action="ppaction://hlinksldjump"/>
              </a:rPr>
              <a:t>Вовлечение в наркобизнес и </a:t>
            </a:r>
            <a:r>
              <a:rPr lang="ru-RU" b="1" dirty="0" err="1" smtClean="0">
                <a:hlinkClick r:id="rId8" action="ppaction://hlinksldjump"/>
              </a:rPr>
              <a:t>наркопотребление</a:t>
            </a:r>
            <a:endParaRPr lang="ru-RU" dirty="0" smtClean="0"/>
          </a:p>
          <a:p>
            <a:pPr lvl="0"/>
            <a:r>
              <a:rPr lang="ru-RU" b="1" dirty="0" smtClean="0">
                <a:hlinkClick r:id="rId9" action="ppaction://hlinksldjump"/>
              </a:rPr>
              <a:t>Совершение мошеннических действий</a:t>
            </a:r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Вовлечение в экстремистскую и террористическую деятельность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С попытками склонения, вовлечения, вербовки людей в социальных сетях для участия в террористических или экстремистских объединениях либо совершаемых ими деяниях сталкивались 27,7% пользователей, среди них </a:t>
            </a:r>
          </a:p>
          <a:p>
            <a:pPr algn="just">
              <a:buNone/>
            </a:pPr>
            <a:r>
              <a:rPr lang="ru-RU" dirty="0" smtClean="0"/>
              <a:t>16,5% – часто</a:t>
            </a:r>
          </a:p>
          <a:p>
            <a:pPr algn="just">
              <a:buNone/>
            </a:pPr>
            <a:r>
              <a:rPr lang="ru-RU" dirty="0" smtClean="0"/>
              <a:t>29,3% – время от времени</a:t>
            </a:r>
          </a:p>
          <a:p>
            <a:pPr algn="just">
              <a:buNone/>
            </a:pPr>
            <a:r>
              <a:rPr lang="ru-RU" dirty="0" smtClean="0"/>
              <a:t>54,2% – в единичных случаях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2806864" cy="157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previousslide" highlightClick="1"/>
          </p:cNvPr>
          <p:cNvSpPr/>
          <p:nvPr/>
        </p:nvSpPr>
        <p:spPr>
          <a:xfrm>
            <a:off x="7858148" y="6072206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7984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Кибербуллинг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71546"/>
            <a:ext cx="4468808" cy="450059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до 74% принявших участие в анкетировании были жертвами </a:t>
            </a:r>
            <a:r>
              <a:rPr lang="ru-RU" sz="2800" dirty="0" err="1" smtClean="0"/>
              <a:t>кибербуллинга</a:t>
            </a:r>
            <a:r>
              <a:rPr lang="ru-RU" sz="2800" dirty="0" smtClean="0"/>
              <a:t>, из них </a:t>
            </a:r>
          </a:p>
          <a:p>
            <a:pPr>
              <a:buNone/>
            </a:pPr>
            <a:r>
              <a:rPr lang="ru-RU" sz="2800" dirty="0" smtClean="0"/>
              <a:t>37% подвергались ему довольно часто</a:t>
            </a:r>
          </a:p>
          <a:p>
            <a:pPr>
              <a:buNone/>
            </a:pPr>
            <a:r>
              <a:rPr lang="ru-RU" sz="2800" dirty="0" smtClean="0"/>
              <a:t>20% – ежедневно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686172" cy="519749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300" b="1" dirty="0" smtClean="0"/>
              <a:t>Формы </a:t>
            </a:r>
            <a:r>
              <a:rPr lang="ru-RU" sz="3300" b="1" dirty="0" err="1" smtClean="0"/>
              <a:t>кибербуллинга</a:t>
            </a:r>
            <a:endParaRPr lang="ru-RU" sz="3300" b="1" dirty="0" smtClean="0"/>
          </a:p>
          <a:p>
            <a:pPr algn="ctr"/>
            <a:endParaRPr lang="ru-RU" b="1" dirty="0" smtClean="0"/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smtClean="0"/>
              <a:t>исключение</a:t>
            </a:r>
            <a:r>
              <a:rPr lang="ru-RU" sz="1500" dirty="0" smtClean="0"/>
              <a:t> (жертву намеренно исключают из отношений и коммуникации);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smtClean="0"/>
              <a:t>домогательство</a:t>
            </a:r>
            <a:r>
              <a:rPr lang="ru-RU" sz="1500" dirty="0" smtClean="0"/>
              <a:t> (постоянная и умышленная травля при помощи оскорбительных или угрожающих сообщений);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err="1" smtClean="0"/>
              <a:t>аутинг</a:t>
            </a:r>
            <a:r>
              <a:rPr lang="ru-RU" sz="1500" dirty="0" smtClean="0"/>
              <a:t> (публикация личной информации ребенка без его согласия);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err="1" smtClean="0"/>
              <a:t>киберсталкинг</a:t>
            </a:r>
            <a:r>
              <a:rPr lang="ru-RU" sz="1500" dirty="0" smtClean="0"/>
              <a:t> (попытки взрослых связаться с детьми и подростками с целью организации личной встречи и дальнейшей сексуальной эксплуатации);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err="1" smtClean="0"/>
              <a:t>фрейпинг</a:t>
            </a:r>
            <a:r>
              <a:rPr lang="ru-RU" sz="1500" dirty="0" smtClean="0"/>
              <a:t> (получение контроля над учетной записью ребенка в социальных сетях и публикация от его имени нежелательного </a:t>
            </a:r>
            <a:r>
              <a:rPr lang="ru-RU" sz="1500" dirty="0" err="1" smtClean="0"/>
              <a:t>контента</a:t>
            </a:r>
            <a:r>
              <a:rPr lang="ru-RU" sz="1500" dirty="0" smtClean="0"/>
              <a:t>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smtClean="0"/>
              <a:t>применение поддельных профилей </a:t>
            </a:r>
            <a:r>
              <a:rPr lang="ru-RU" sz="1500" dirty="0" smtClean="0"/>
              <a:t>(сокрытие реальных данных, использование при травле чужих телефонных номеров и адресов электронной почты);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err="1" smtClean="0"/>
              <a:t>диссинг</a:t>
            </a:r>
            <a:r>
              <a:rPr lang="ru-RU" sz="1500" dirty="0" smtClean="0"/>
              <a:t> (передача или публикация порочащей информации о жертве с целью испортить репутацию или навредить отношениям с другими людьми);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smtClean="0"/>
              <a:t>обман</a:t>
            </a:r>
            <a:r>
              <a:rPr lang="ru-RU" sz="1500" dirty="0" smtClean="0"/>
              <a:t> (попытки завоевать доверие ребенка, чтобы тот раскрыл конфиденциальную информацию, которая затем будет опубликована в сети);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err="1" smtClean="0"/>
              <a:t>троллинг</a:t>
            </a:r>
            <a:r>
              <a:rPr lang="ru-RU" sz="1500" dirty="0" smtClean="0"/>
              <a:t> (намеренные провокации при помощи оскорблений или некорректной лексики на </a:t>
            </a:r>
            <a:r>
              <a:rPr lang="ru-RU" sz="1500" dirty="0" err="1" smtClean="0"/>
              <a:t>интернет-форумах</a:t>
            </a:r>
            <a:r>
              <a:rPr lang="ru-RU" sz="1500" dirty="0" smtClean="0"/>
              <a:t> и в социальных сетях);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</a:t>
            </a:r>
            <a:r>
              <a:rPr lang="ru-RU" sz="1500" b="1" dirty="0" err="1" smtClean="0"/>
              <a:t>кетфишинг</a:t>
            </a:r>
            <a:r>
              <a:rPr lang="ru-RU" sz="1500" dirty="0" smtClean="0"/>
              <a:t> (создание ложных профилей жертвы в социальных се</a:t>
            </a:r>
            <a:r>
              <a:rPr lang="ru-RU" dirty="0" smtClean="0"/>
              <a:t>тях)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858148" y="6072206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Насилие в школах. Пропаганда и поддержка </a:t>
            </a:r>
            <a:r>
              <a:rPr lang="ru-RU" b="1" dirty="0" err="1" smtClean="0"/>
              <a:t>скулшутинга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200" dirty="0" smtClean="0"/>
              <a:t>18%  обучающихся,  принявших участие в опросе, из разных регионов России указали, что среди их одноклассников и учащихся параллельных классов есть те, кто состоит в группах в социальных сетях либо подписан на сетевые ресурсы, посвященные убийствам в образовательных организациях</a:t>
            </a:r>
            <a:endParaRPr lang="ru-RU" sz="2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200" b="1" dirty="0" err="1" smtClean="0"/>
              <a:t>Скулшутинг</a:t>
            </a:r>
            <a:r>
              <a:rPr lang="ru-RU" sz="2200" dirty="0" smtClean="0"/>
              <a:t> – это вооруженное нападение учащегося или стороннего человека на обучающихся внутри учебного заведения</a:t>
            </a:r>
          </a:p>
          <a:p>
            <a:endParaRPr lang="ru-RU" dirty="0"/>
          </a:p>
        </p:txBody>
      </p:sp>
      <p:pic>
        <p:nvPicPr>
          <p:cNvPr id="7" name="Содержимое 6" descr="0e38f4cbf2edbb1a3ed8d20cb303ce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429000"/>
            <a:ext cx="3895724" cy="2689771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7858148" y="6286520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Склонение к суициду. Вовлечение в занятия, опасные для жизни и здоровья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Вовлечение в занятия, опасные для жизни и здоровья:</a:t>
            </a:r>
          </a:p>
          <a:p>
            <a:pPr algn="just">
              <a:buFontTx/>
              <a:buChar char="-"/>
            </a:pPr>
            <a:r>
              <a:rPr lang="ru-RU" dirty="0" err="1" smtClean="0"/>
              <a:t>скайуокинг</a:t>
            </a:r>
            <a:r>
              <a:rPr lang="ru-RU" dirty="0" smtClean="0"/>
              <a:t> (покорение высоких строений без специального снаряжения)</a:t>
            </a:r>
          </a:p>
          <a:p>
            <a:pPr algn="just">
              <a:buFontTx/>
              <a:buChar char="-"/>
            </a:pPr>
            <a:r>
              <a:rPr lang="ru-RU" dirty="0" err="1" smtClean="0"/>
              <a:t>руфинг</a:t>
            </a:r>
            <a:r>
              <a:rPr lang="ru-RU" dirty="0" smtClean="0"/>
              <a:t> (незаконное проникновение на крыши высотных зданий)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зацепинг</a:t>
            </a:r>
            <a:r>
              <a:rPr lang="ru-RU" dirty="0" smtClean="0"/>
              <a:t> (проезд на крыше или подножке вагона поезда, трамвая)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диггерство</a:t>
            </a:r>
            <a:r>
              <a:rPr lang="ru-RU" dirty="0" smtClean="0"/>
              <a:t> (изучение подземных коммуникаций)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61378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956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 рисках распространения деструктивной информации в отношении детей и подростков в информационном пространстве </vt:lpstr>
      <vt:lpstr>Ребенок и устройства</vt:lpstr>
      <vt:lpstr>Активность детей в сети Интернет</vt:lpstr>
      <vt:lpstr>Количество аккаунтов с деструктивным контентом   </vt:lpstr>
      <vt:lpstr>Киберугрозы</vt:lpstr>
      <vt:lpstr> Вовлечение в экстремистскую и террористическую деятельность </vt:lpstr>
      <vt:lpstr>Кибербуллинг</vt:lpstr>
      <vt:lpstr> Насилие в школах. Пропаганда и поддержка скулшутинга </vt:lpstr>
      <vt:lpstr> Склонение к суициду. Вовлечение в занятия, опасные для жизни и здоровья </vt:lpstr>
      <vt:lpstr> Пропаганда криминальной идеологии (АУЕ)  </vt:lpstr>
      <vt:lpstr> Посягательства на половую неприкосновенность несовершеннолетних, вовлечение их в изготовление порнографических материалов </vt:lpstr>
      <vt:lpstr> Вовлечение в наркобизнес и наркопотребление </vt:lpstr>
      <vt:lpstr> Совершение мошеннических действий </vt:lpstr>
      <vt:lpstr>Профилактика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рисках распространения деструктивной информации в отношении детей и подростков в информационном пространстве</dc:title>
  <dc:creator>user</dc:creator>
  <cp:lastModifiedBy>User</cp:lastModifiedBy>
  <cp:revision>66</cp:revision>
  <dcterms:created xsi:type="dcterms:W3CDTF">2021-03-10T08:59:37Z</dcterms:created>
  <dcterms:modified xsi:type="dcterms:W3CDTF">2021-05-13T09:29:00Z</dcterms:modified>
</cp:coreProperties>
</file>